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81" r:id="rId3"/>
  </p:sldMasterIdLst>
  <p:notesMasterIdLst>
    <p:notesMasterId r:id="rId19"/>
  </p:notesMasterIdLst>
  <p:handoutMasterIdLst>
    <p:handoutMasterId r:id="rId20"/>
  </p:handoutMasterIdLst>
  <p:sldIdLst>
    <p:sldId id="27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2" r:id="rId13"/>
    <p:sldId id="287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4AD"/>
    <a:srgbClr val="90CE4F"/>
    <a:srgbClr val="325696"/>
    <a:srgbClr val="5B9BD5"/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0E7D8-CD3A-234F-956E-9B4B308D5DF4}" v="496" dt="2022-06-03T06:24:42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9" autoAdjust="0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16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ad.unsw.edu.au\OneUNSW\FAS\NCHSR\Gay%20Community%20Periodic%20Surveys\Perth%20GCPS\2021\Figs%20for%20PGCPS%202019%20feedback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/ad.unsw.edu.au\OneUNSW\FAS\NCHSR\Gay%20Community%20Periodic%20Surveys\Perth%20GCPS\2021\Figs%20for%20PGCPS%202019%20feedback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ad.unsw.edu.au\OneUNSW\FAS\NCHSR\Gay%20Community%20Periodic%20Surveys\Perth%20GCPS\2021\Figs%20for%20PGCPS%202019%20feedbac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ad.unsw.edu.au\OneUNSW\FAS\NCHSR\Gay%20Community%20Periodic%20Surveys\Perth%20GCPS\2021\Figs%20for%20PGCPS%202019%20feedba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ad.unsw.edu.au\OneUNSW\FAS\NCHSR\Gay%20Community%20Periodic%20Surveys\Perth%20GCPS\2021\Figs%20for%20PGCPS%202019%20feedbac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/ad.unsw.edu.au\OneUNSW\FAS\NCHSR\Gay%20Community%20Periodic%20Surveys\Perth%20GCPS\2021\Figs%20for%20PGCPS%202019%20feedback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ad.unsw.edu.au\OneUNSW\FAS\NCHSR\Gay%20Community%20Periodic%20Surveys\Perth%20GCPS\2021\Figs%20for%20PGCPS%202019%20feedback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OneUNSW/FAS/NCHSR/Gay%20Community%20Periodic%20Surveys/Perth%20GCPS/2021/Feedback/Figs%20for%20PGCPS%202021%20SHBBVP%20feedbac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/ad.unsw.edu.au\OneUNSW\FAS\NCHSR\Gay%20Community%20Periodic%20Surveys\Perth%20GCPS\2021\Figs%20for%20PGCPS%202019%20feedback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/ad.unsw.edu.au\OneUNSW\FAS\NCHSR\Gay%20Community%20Periodic%20Surveys\Perth%20GCPS\2021\Figs%20for%20PGCPS%202019%20feedba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759646666150637E-2"/>
          <c:y val="4.3284677134656412E-2"/>
          <c:w val="0.82664431891665713"/>
          <c:h val="0.85904805758929259"/>
        </c:manualLayout>
      </c:layout>
      <c:lineChart>
        <c:grouping val="standard"/>
        <c:varyColors val="0"/>
        <c:ser>
          <c:idx val="0"/>
          <c:order val="0"/>
          <c:tx>
            <c:strRef>
              <c:f>'HIV testing'!$A$2</c:f>
              <c:strCache>
                <c:ptCount val="1"/>
                <c:pt idx="0">
                  <c:v>Ever tested</c:v>
                </c:pt>
              </c:strCache>
            </c:strRef>
          </c:tx>
          <c:spPr>
            <a:ln w="31750" cmpd="sng">
              <a:solidFill>
                <a:srgbClr val="4F81BD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89-6F48-9630-3535956585C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89-6F48-9630-3535956585C0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89-6F48-9630-3535956585C0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89-6F48-9630-353595658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'HIV testing'!$B$1:$S$1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'HIV testing'!$B$2:$S$2</c:f>
              <c:numCache>
                <c:formatCode>General</c:formatCode>
                <c:ptCount val="18"/>
                <c:pt idx="0" formatCode="0.0%">
                  <c:v>0.83399999999999996</c:v>
                </c:pt>
                <c:pt idx="2" formatCode="0.0%">
                  <c:v>0.82899999999999996</c:v>
                </c:pt>
                <c:pt idx="4" formatCode="0.0%">
                  <c:v>0.82899999999999996</c:v>
                </c:pt>
                <c:pt idx="6" formatCode="0.0%">
                  <c:v>0.751</c:v>
                </c:pt>
                <c:pt idx="8" formatCode="0.0%">
                  <c:v>0.76400000000000001</c:v>
                </c:pt>
                <c:pt idx="10" formatCode="0.0%">
                  <c:v>0.85</c:v>
                </c:pt>
                <c:pt idx="12" formatCode="0.0%">
                  <c:v>0.84699999999999998</c:v>
                </c:pt>
                <c:pt idx="13" formatCode="0.0%">
                  <c:v>0.89100000000000001</c:v>
                </c:pt>
                <c:pt idx="15" formatCode="0.0%">
                  <c:v>0.89</c:v>
                </c:pt>
                <c:pt idx="17" formatCode="0.0%">
                  <c:v>0.86699999999999999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89-6F48-9630-3535956585C0}"/>
            </c:ext>
          </c:extLst>
        </c:ser>
        <c:ser>
          <c:idx val="1"/>
          <c:order val="1"/>
          <c:tx>
            <c:strRef>
              <c:f>'HIV testing'!$A$3</c:f>
              <c:strCache>
                <c:ptCount val="1"/>
                <c:pt idx="0">
                  <c:v>Tested in last 12 mths</c:v>
                </c:pt>
              </c:strCache>
            </c:strRef>
          </c:tx>
          <c:spPr>
            <a:ln w="31750">
              <a:solidFill>
                <a:srgbClr val="ED7D31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89-6F48-9630-3535956585C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89-6F48-9630-3535956585C0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89-6F48-9630-3535956585C0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89-6F48-9630-353595658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'HIV testing'!$B$1:$S$1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'HIV testing'!$B$3:$S$3</c:f>
              <c:numCache>
                <c:formatCode>General</c:formatCode>
                <c:ptCount val="18"/>
                <c:pt idx="0" formatCode="0.0%">
                  <c:v>0.62</c:v>
                </c:pt>
                <c:pt idx="2" formatCode="0.0%">
                  <c:v>0.62</c:v>
                </c:pt>
                <c:pt idx="4" formatCode="0.0%">
                  <c:v>0.63600000000000001</c:v>
                </c:pt>
                <c:pt idx="6" formatCode="0.0%">
                  <c:v>0.71199999999999997</c:v>
                </c:pt>
                <c:pt idx="8" formatCode="0.0%">
                  <c:v>0.68799999999999994</c:v>
                </c:pt>
                <c:pt idx="10" formatCode="0.0%">
                  <c:v>0.65800000000000003</c:v>
                </c:pt>
                <c:pt idx="12" formatCode="0.0%">
                  <c:v>0.72699999999999998</c:v>
                </c:pt>
                <c:pt idx="13" formatCode="0.0%">
                  <c:v>0.73099999999999998</c:v>
                </c:pt>
                <c:pt idx="15" formatCode="0.0%">
                  <c:v>0.72299999999999998</c:v>
                </c:pt>
                <c:pt idx="17" formatCode="0.0%">
                  <c:v>0.68599999999999994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889-6F48-9630-353595658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98464"/>
        <c:axId val="128400000"/>
      </c:lineChart>
      <c:catAx>
        <c:axId val="12839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8400000"/>
        <c:crosses val="autoZero"/>
        <c:auto val="1"/>
        <c:lblAlgn val="ctr"/>
        <c:lblOffset val="100"/>
        <c:noMultiLvlLbl val="0"/>
      </c:catAx>
      <c:valAx>
        <c:axId val="12840000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crossAx val="12839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56116626726011"/>
          <c:y val="0.4260714750267619"/>
          <c:w val="0.23219245692114573"/>
          <c:h val="0.19747397237355502"/>
        </c:manualLayout>
      </c:layout>
      <c:overlay val="0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759646666150637E-2"/>
          <c:y val="4.3284677134656412E-2"/>
          <c:w val="0.7109928106812734"/>
          <c:h val="0.85180284595009814"/>
        </c:manualLayout>
      </c:layout>
      <c:lineChart>
        <c:grouping val="standard"/>
        <c:varyColors val="0"/>
        <c:ser>
          <c:idx val="0"/>
          <c:order val="0"/>
          <c:tx>
            <c:strRef>
              <c:f>'STI testing'!$A$2</c:f>
              <c:strCache>
                <c:ptCount val="1"/>
                <c:pt idx="0">
                  <c:v>Anal swab</c:v>
                </c:pt>
              </c:strCache>
            </c:strRef>
          </c:tx>
          <c:spPr>
            <a:ln w="31750">
              <a:solidFill>
                <a:srgbClr val="9BBB59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09-1549-923F-C7EC2A2F1F73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09-1549-923F-C7EC2A2F1F7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'STI testing'!$B$1:$S$1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'STI testing'!$B$2:$S$2</c:f>
              <c:numCache>
                <c:formatCode>General</c:formatCode>
                <c:ptCount val="18"/>
                <c:pt idx="0" formatCode="0.0%">
                  <c:v>0.183</c:v>
                </c:pt>
                <c:pt idx="2" formatCode="0.0%">
                  <c:v>0.22800000000000001</c:v>
                </c:pt>
                <c:pt idx="4" formatCode="0.0%">
                  <c:v>0.317</c:v>
                </c:pt>
                <c:pt idx="6" formatCode="0.0%">
                  <c:v>0.38600000000000001</c:v>
                </c:pt>
                <c:pt idx="8" formatCode="0.0%">
                  <c:v>0.435</c:v>
                </c:pt>
                <c:pt idx="10" formatCode="0.0%">
                  <c:v>0.38100000000000001</c:v>
                </c:pt>
                <c:pt idx="12" formatCode="0.0%">
                  <c:v>0.48100000000000004</c:v>
                </c:pt>
                <c:pt idx="13" formatCode="0.0%">
                  <c:v>0.51</c:v>
                </c:pt>
                <c:pt idx="15" formatCode="0.0%">
                  <c:v>0.56999999999999995</c:v>
                </c:pt>
                <c:pt idx="17" formatCode="0.0%">
                  <c:v>0.505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09-1549-923F-C7EC2A2F1F73}"/>
            </c:ext>
          </c:extLst>
        </c:ser>
        <c:ser>
          <c:idx val="1"/>
          <c:order val="1"/>
          <c:tx>
            <c:strRef>
              <c:f>'STI testing'!$A$3</c:f>
              <c:strCache>
                <c:ptCount val="1"/>
                <c:pt idx="0">
                  <c:v>Throat swab</c:v>
                </c:pt>
              </c:strCache>
            </c:strRef>
          </c:tx>
          <c:spPr>
            <a:ln w="31750">
              <a:solidFill>
                <a:srgbClr val="F79646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09-1549-923F-C7EC2A2F1F73}"/>
                </c:ext>
              </c:extLst>
            </c:dLbl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09-1549-923F-C7EC2A2F1F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'STI testing'!$B$1:$S$1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'STI testing'!$B$3:$S$3</c:f>
              <c:numCache>
                <c:formatCode>General</c:formatCode>
                <c:ptCount val="18"/>
                <c:pt idx="0" formatCode="0.0%">
                  <c:v>0.246</c:v>
                </c:pt>
                <c:pt idx="2" formatCode="0.0%">
                  <c:v>0.27900000000000003</c:v>
                </c:pt>
                <c:pt idx="4" formatCode="0.0%">
                  <c:v>0.34599999999999997</c:v>
                </c:pt>
                <c:pt idx="6" formatCode="0.0%">
                  <c:v>0.41199999999999998</c:v>
                </c:pt>
                <c:pt idx="8" formatCode="0.0%">
                  <c:v>0.47499999999999998</c:v>
                </c:pt>
                <c:pt idx="10" formatCode="0.0%">
                  <c:v>0.45100000000000001</c:v>
                </c:pt>
                <c:pt idx="12" formatCode="0.0%">
                  <c:v>0.51100000000000001</c:v>
                </c:pt>
                <c:pt idx="13" formatCode="0.0%">
                  <c:v>0.53600000000000003</c:v>
                </c:pt>
                <c:pt idx="15" formatCode="0.0%">
                  <c:v>0.60099999999999998</c:v>
                </c:pt>
                <c:pt idx="17" formatCode="0.0%">
                  <c:v>0.52900000000000003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09-1549-923F-C7EC2A2F1F73}"/>
            </c:ext>
          </c:extLst>
        </c:ser>
        <c:ser>
          <c:idx val="2"/>
          <c:order val="2"/>
          <c:tx>
            <c:strRef>
              <c:f>'STI testing'!$A$4</c:f>
              <c:strCache>
                <c:ptCount val="1"/>
                <c:pt idx="0">
                  <c:v>Urine sample</c:v>
                </c:pt>
              </c:strCache>
            </c:strRef>
          </c:tx>
          <c:spPr>
            <a:ln w="31750">
              <a:solidFill>
                <a:srgbClr val="4F81BD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09-1549-923F-C7EC2A2F1F73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09-1549-923F-C7EC2A2F1F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'STI testing'!$B$1:$S$1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'STI testing'!$B$4:$S$4</c:f>
              <c:numCache>
                <c:formatCode>General</c:formatCode>
                <c:ptCount val="18"/>
                <c:pt idx="0" formatCode="0.0%">
                  <c:v>0.44500000000000001</c:v>
                </c:pt>
                <c:pt idx="2" formatCode="0.0%">
                  <c:v>0.44400000000000001</c:v>
                </c:pt>
                <c:pt idx="4" formatCode="0.0%">
                  <c:v>0.52500000000000002</c:v>
                </c:pt>
                <c:pt idx="6" formatCode="0.0%">
                  <c:v>0.57399999999999995</c:v>
                </c:pt>
                <c:pt idx="8" formatCode="0.0%">
                  <c:v>0.63700000000000001</c:v>
                </c:pt>
                <c:pt idx="10" formatCode="0.0%">
                  <c:v>0.55100000000000005</c:v>
                </c:pt>
                <c:pt idx="12" formatCode="0.0%">
                  <c:v>0.624</c:v>
                </c:pt>
                <c:pt idx="13" formatCode="0.0%">
                  <c:v>0.629</c:v>
                </c:pt>
                <c:pt idx="15" formatCode="0.0%">
                  <c:v>0.69499999999999995</c:v>
                </c:pt>
                <c:pt idx="17" formatCode="0.0%">
                  <c:v>0.60799999999999998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09-1549-923F-C7EC2A2F1F73}"/>
            </c:ext>
          </c:extLst>
        </c:ser>
        <c:ser>
          <c:idx val="3"/>
          <c:order val="3"/>
          <c:tx>
            <c:strRef>
              <c:f>'STI testing'!$A$5</c:f>
              <c:strCache>
                <c:ptCount val="1"/>
                <c:pt idx="0">
                  <c:v>Syphilis  test</c:v>
                </c:pt>
              </c:strCache>
            </c:strRef>
          </c:tx>
          <c:spPr>
            <a:ln w="31750">
              <a:solidFill>
                <a:srgbClr val="C0504D"/>
              </a:solidFill>
            </a:ln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09-1549-923F-C7EC2A2F1F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'STI testing'!$B$1:$S$1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'STI testing'!$B$5:$S$5</c:f>
              <c:numCache>
                <c:formatCode>General</c:formatCode>
                <c:ptCount val="18"/>
                <c:pt idx="6" formatCode="0.0%">
                  <c:v>0.60499999999999998</c:v>
                </c:pt>
                <c:pt idx="8" formatCode="0.0%">
                  <c:v>0.60799999999999998</c:v>
                </c:pt>
                <c:pt idx="10" formatCode="0.0%">
                  <c:v>0.52600000000000002</c:v>
                </c:pt>
                <c:pt idx="12" formatCode="0.0%">
                  <c:v>0.628</c:v>
                </c:pt>
                <c:pt idx="13" formatCode="0.0%">
                  <c:v>0.63900000000000001</c:v>
                </c:pt>
                <c:pt idx="15" formatCode="0.0%">
                  <c:v>0.67800000000000005</c:v>
                </c:pt>
                <c:pt idx="17" formatCode="0.0%">
                  <c:v>0.59499999999999997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509-1549-923F-C7EC2A2F1F73}"/>
            </c:ext>
          </c:extLst>
        </c:ser>
        <c:ser>
          <c:idx val="4"/>
          <c:order val="4"/>
          <c:tx>
            <c:strRef>
              <c:f>'STI testing'!$A$6</c:f>
              <c:strCache>
                <c:ptCount val="1"/>
                <c:pt idx="0">
                  <c:v>STI diagnosis (all participants)</c:v>
                </c:pt>
              </c:strCache>
            </c:strRef>
          </c:tx>
          <c:spPr>
            <a:ln w="317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dLbls>
            <c:dLbl>
              <c:idx val="8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09-1549-923F-C7EC2A2F1F73}"/>
                </c:ext>
              </c:extLst>
            </c:dLbl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09-1549-923F-C7EC2A2F1F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'STI testing'!$B$1:$S$1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'STI testing'!$B$6:$S$6</c:f>
              <c:numCache>
                <c:formatCode>General</c:formatCode>
                <c:ptCount val="18"/>
                <c:pt idx="8" formatCode="0.0%">
                  <c:v>0.114</c:v>
                </c:pt>
                <c:pt idx="10" formatCode="0.0%">
                  <c:v>0.127</c:v>
                </c:pt>
                <c:pt idx="12" formatCode="0.0%">
                  <c:v>0.13800000000000001</c:v>
                </c:pt>
                <c:pt idx="13" formatCode="0.0%">
                  <c:v>0.161</c:v>
                </c:pt>
                <c:pt idx="15" formatCode="0.0%">
                  <c:v>0.193</c:v>
                </c:pt>
                <c:pt idx="17" formatCode="0.0%">
                  <c:v>0.17100000000000001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509-1549-923F-C7EC2A2F1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946944"/>
        <c:axId val="130948480"/>
      </c:lineChart>
      <c:catAx>
        <c:axId val="1309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0948480"/>
        <c:crosses val="autoZero"/>
        <c:auto val="1"/>
        <c:lblAlgn val="ctr"/>
        <c:lblOffset val="100"/>
        <c:noMultiLvlLbl val="0"/>
      </c:catAx>
      <c:valAx>
        <c:axId val="13094848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crossAx val="13094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15582563049183"/>
          <c:y val="3.502416957726566E-2"/>
          <c:w val="0.17891808360911407"/>
          <c:h val="0.81849720706596441"/>
        </c:manualLayout>
      </c:layout>
      <c:overlay val="0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160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/>
              <a:t>All non-HIV-positive</a:t>
            </a:r>
            <a:r>
              <a:rPr lang="en-AU" baseline="0" dirty="0"/>
              <a:t> participants</a:t>
            </a:r>
            <a:endParaRPr lang="en-AU" dirty="0"/>
          </a:p>
        </c:rich>
      </c:tx>
      <c:overlay val="0"/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'HIV testing'!$A$45</c:f>
              <c:strCache>
                <c:ptCount val="1"/>
                <c:pt idx="0">
                  <c:v>None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'HIV testing'!$C$44:$F$44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'HIV testing'!$C$45:$F$45</c:f>
              <c:numCache>
                <c:formatCode>0.0%</c:formatCode>
                <c:ptCount val="4"/>
                <c:pt idx="0">
                  <c:v>0.39800000000000002</c:v>
                </c:pt>
                <c:pt idx="1">
                  <c:v>0.36899999999999999</c:v>
                </c:pt>
                <c:pt idx="2">
                  <c:v>0.32100000000000001</c:v>
                </c:pt>
                <c:pt idx="3">
                  <c:v>0.39799999999999996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8-D645-BE6C-176A1E7D1FD5}"/>
            </c:ext>
          </c:extLst>
        </c:ser>
        <c:ser>
          <c:idx val="1"/>
          <c:order val="1"/>
          <c:tx>
            <c:strRef>
              <c:f>'HIV testing'!$A$46</c:f>
              <c:strCache>
                <c:ptCount val="1"/>
                <c:pt idx="0">
                  <c:v>One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'HIV testing'!$C$44:$F$44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'HIV testing'!$C$46:$F$46</c:f>
              <c:numCache>
                <c:formatCode>0.0%</c:formatCode>
                <c:ptCount val="4"/>
                <c:pt idx="0">
                  <c:v>0.22800000000000001</c:v>
                </c:pt>
                <c:pt idx="1">
                  <c:v>0.22900000000000001</c:v>
                </c:pt>
                <c:pt idx="2">
                  <c:v>0.215</c:v>
                </c:pt>
                <c:pt idx="3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08-D645-BE6C-176A1E7D1FD5}"/>
            </c:ext>
          </c:extLst>
        </c:ser>
        <c:ser>
          <c:idx val="2"/>
          <c:order val="2"/>
          <c:tx>
            <c:strRef>
              <c:f>'HIV testing'!$A$47</c:f>
              <c:strCache>
                <c:ptCount val="1"/>
                <c:pt idx="0">
                  <c:v>Two</c:v>
                </c:pt>
              </c:strCache>
            </c:strRef>
          </c:tx>
          <c:spPr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'HIV testing'!$C$44:$F$44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'HIV testing'!$C$47:$F$47</c:f>
              <c:numCache>
                <c:formatCode>0.0%</c:formatCode>
                <c:ptCount val="4"/>
                <c:pt idx="0">
                  <c:v>0.20200000000000001</c:v>
                </c:pt>
                <c:pt idx="1">
                  <c:v>0.20799999999999999</c:v>
                </c:pt>
                <c:pt idx="2">
                  <c:v>0.16800000000000001</c:v>
                </c:pt>
                <c:pt idx="3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08-D645-BE6C-176A1E7D1FD5}"/>
            </c:ext>
          </c:extLst>
        </c:ser>
        <c:ser>
          <c:idx val="3"/>
          <c:order val="3"/>
          <c:tx>
            <c:strRef>
              <c:f>'HIV testing'!$A$48</c:f>
              <c:strCache>
                <c:ptCount val="1"/>
                <c:pt idx="0">
                  <c:v>3 or more</c:v>
                </c:pt>
              </c:strCache>
            </c:strRef>
          </c:tx>
          <c:spPr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'HIV testing'!$C$44:$F$44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'HIV testing'!$C$48:$F$48</c:f>
              <c:numCache>
                <c:formatCode>0.0%</c:formatCode>
                <c:ptCount val="4"/>
                <c:pt idx="0">
                  <c:v>0.17199999999999999</c:v>
                </c:pt>
                <c:pt idx="1">
                  <c:v>0.19400000000000001</c:v>
                </c:pt>
                <c:pt idx="2">
                  <c:v>0.29599999999999999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08-D645-BE6C-176A1E7D1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717952"/>
        <c:axId val="128719488"/>
      </c:areaChart>
      <c:catAx>
        <c:axId val="12871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719488"/>
        <c:crosses val="autoZero"/>
        <c:auto val="1"/>
        <c:lblAlgn val="ctr"/>
        <c:lblOffset val="100"/>
        <c:noMultiLvlLbl val="0"/>
      </c:catAx>
      <c:valAx>
        <c:axId val="12871948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28717952"/>
        <c:crosses val="autoZero"/>
        <c:crossBetween val="midCat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/>
              <a:t>Non-HIV-positive,</a:t>
            </a:r>
            <a:r>
              <a:rPr lang="en-AU" b="1" baseline="0" dirty="0"/>
              <a:t> e</a:t>
            </a:r>
            <a:r>
              <a:rPr lang="en-AU" b="1" dirty="0"/>
              <a:t>xcluding PrEP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'HIV testing'!$K$45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'HIV testing'!$M$44:$P$44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'HIV testing'!$M$45:$P$45</c:f>
              <c:numCache>
                <c:formatCode>0.0%</c:formatCode>
                <c:ptCount val="4"/>
                <c:pt idx="0">
                  <c:v>0.36</c:v>
                </c:pt>
                <c:pt idx="1">
                  <c:v>0.34499999999999997</c:v>
                </c:pt>
                <c:pt idx="2">
                  <c:v>0.40500000000000003</c:v>
                </c:pt>
                <c:pt idx="3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F-904C-B6B2-C20886AFE59C}"/>
            </c:ext>
          </c:extLst>
        </c:ser>
        <c:ser>
          <c:idx val="1"/>
          <c:order val="1"/>
          <c:tx>
            <c:strRef>
              <c:f>'HIV testing'!$K$46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'HIV testing'!$M$44:$P$44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'HIV testing'!$M$46:$P$46</c:f>
              <c:numCache>
                <c:formatCode>0.0%</c:formatCode>
                <c:ptCount val="4"/>
                <c:pt idx="0">
                  <c:v>0.27400000000000002</c:v>
                </c:pt>
                <c:pt idx="1">
                  <c:v>0.28299999999999997</c:v>
                </c:pt>
                <c:pt idx="2">
                  <c:v>0.27300000000000002</c:v>
                </c:pt>
                <c:pt idx="3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F-904C-B6B2-C20886AFE59C}"/>
            </c:ext>
          </c:extLst>
        </c:ser>
        <c:ser>
          <c:idx val="2"/>
          <c:order val="2"/>
          <c:tx>
            <c:strRef>
              <c:f>'HIV testing'!$K$47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'HIV testing'!$M$44:$P$44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'HIV testing'!$M$47:$P$47</c:f>
              <c:numCache>
                <c:formatCode>0.0%</c:formatCode>
                <c:ptCount val="4"/>
                <c:pt idx="0">
                  <c:v>0.20599999999999999</c:v>
                </c:pt>
                <c:pt idx="1">
                  <c:v>0.20799999999999999</c:v>
                </c:pt>
                <c:pt idx="2">
                  <c:v>0.19700000000000001</c:v>
                </c:pt>
                <c:pt idx="3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BF-904C-B6B2-C20886AFE59C}"/>
            </c:ext>
          </c:extLst>
        </c:ser>
        <c:ser>
          <c:idx val="3"/>
          <c:order val="3"/>
          <c:tx>
            <c:strRef>
              <c:f>'HIV testing'!$K$48</c:f>
              <c:strCache>
                <c:ptCount val="1"/>
                <c:pt idx="0">
                  <c:v>3 or more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'HIV testing'!$M$44:$P$44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'HIV testing'!$M$48:$P$48</c:f>
              <c:numCache>
                <c:formatCode>0.0%</c:formatCode>
                <c:ptCount val="4"/>
                <c:pt idx="0">
                  <c:v>0.16</c:v>
                </c:pt>
                <c:pt idx="1">
                  <c:v>0.16400000000000001</c:v>
                </c:pt>
                <c:pt idx="2">
                  <c:v>0.126</c:v>
                </c:pt>
                <c:pt idx="3">
                  <c:v>7.2000000000000008E-2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F-904C-B6B2-C20886AFE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541711"/>
        <c:axId val="297456079"/>
      </c:areaChart>
      <c:catAx>
        <c:axId val="2975417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456079"/>
        <c:crosses val="autoZero"/>
        <c:auto val="1"/>
        <c:lblAlgn val="ctr"/>
        <c:lblOffset val="100"/>
        <c:noMultiLvlLbl val="0"/>
      </c:catAx>
      <c:valAx>
        <c:axId val="2974560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75417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07714914014126"/>
          <c:y val="0.32131335235277059"/>
          <c:w val="0.20813355135627351"/>
          <c:h val="0.38749368585019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56190802236677"/>
          <c:y val="8.2022587075515629E-2"/>
          <c:w val="0.37452385027958468"/>
          <c:h val="0.9050878143688218"/>
        </c:manualLayout>
      </c:layout>
      <c:pie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4F-7949-A76A-9ECA5C7A3EF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4F-7949-A76A-9ECA5C7A3EF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54F-7949-A76A-9ECA5C7A3EF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54F-7949-A76A-9ECA5C7A3E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'HIV status'!$A$2:$A$5</c:f>
              <c:strCache>
                <c:ptCount val="4"/>
                <c:pt idx="0">
                  <c:v>HIV-positive</c:v>
                </c:pt>
                <c:pt idx="1">
                  <c:v>HIV-negative</c:v>
                </c:pt>
                <c:pt idx="2">
                  <c:v>No results</c:v>
                </c:pt>
                <c:pt idx="3">
                  <c:v>Untested</c:v>
                </c:pt>
              </c:strCache>
            </c:strRef>
          </c:cat>
          <c:val>
            <c:numRef>
              <c:f>'HIV status'!$B$2:$B$5</c:f>
              <c:numCache>
                <c:formatCode>0.0%</c:formatCode>
                <c:ptCount val="4"/>
                <c:pt idx="0">
                  <c:v>4.7E-2</c:v>
                </c:pt>
                <c:pt idx="1">
                  <c:v>0.80400000000000005</c:v>
                </c:pt>
                <c:pt idx="2">
                  <c:v>1.6E-2</c:v>
                </c:pt>
                <c:pt idx="3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4F-7949-A76A-9ECA5C7A3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81448514587841"/>
          <c:y val="0.27808963587751623"/>
          <c:w val="0.1888094830537487"/>
          <c:h val="0.3963898001028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609915727115085E-2"/>
          <c:y val="2.2570247684556673E-2"/>
          <c:w val="0.8363110046026857"/>
          <c:h val="0.87394537721830512"/>
        </c:manualLayout>
      </c:layout>
      <c:lineChart>
        <c:grouping val="standard"/>
        <c:varyColors val="0"/>
        <c:ser>
          <c:idx val="0"/>
          <c:order val="0"/>
          <c:tx>
            <c:strRef>
              <c:f>'HIV+ men'!$A$2</c:f>
              <c:strCache>
                <c:ptCount val="1"/>
                <c:pt idx="0">
                  <c:v>On treatment</c:v>
                </c:pt>
              </c:strCache>
            </c:strRef>
          </c:tx>
          <c:spPr>
            <a:ln w="31750">
              <a:solidFill>
                <a:srgbClr val="F79646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BC-7442-9D9A-D30EDADEDC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'HIV+ men'!$B$1:$S$1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'HIV+ men'!$B$2:$S$2</c:f>
              <c:numCache>
                <c:formatCode>General</c:formatCode>
                <c:ptCount val="18"/>
                <c:pt idx="0" formatCode="0.0%">
                  <c:v>0.71399999999999997</c:v>
                </c:pt>
                <c:pt idx="2" formatCode="0.0%">
                  <c:v>0.78100000000000003</c:v>
                </c:pt>
                <c:pt idx="4" formatCode="0.0%">
                  <c:v>0.74199999999999999</c:v>
                </c:pt>
                <c:pt idx="6" formatCode="0.0%">
                  <c:v>0.8</c:v>
                </c:pt>
                <c:pt idx="8" formatCode="0.0%">
                  <c:v>0.88500000000000001</c:v>
                </c:pt>
                <c:pt idx="10" formatCode="0.0%">
                  <c:v>0.86699999999999999</c:v>
                </c:pt>
                <c:pt idx="12" formatCode="0.0%">
                  <c:v>0.9</c:v>
                </c:pt>
                <c:pt idx="13" formatCode="0.0%">
                  <c:v>0.9</c:v>
                </c:pt>
                <c:pt idx="15" formatCode="0.0%">
                  <c:v>0.86399999999999999</c:v>
                </c:pt>
                <c:pt idx="17" formatCode="0.0%">
                  <c:v>0.97900000000000009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C-7442-9D9A-D30EDADEDC54}"/>
            </c:ext>
          </c:extLst>
        </c:ser>
        <c:ser>
          <c:idx val="1"/>
          <c:order val="1"/>
          <c:tx>
            <c:strRef>
              <c:f>'HIV+ men'!$A$3</c:f>
              <c:strCache>
                <c:ptCount val="1"/>
                <c:pt idx="0">
                  <c:v>Undetectable viral load</c:v>
                </c:pt>
              </c:strCache>
            </c:strRef>
          </c:tx>
          <c:spPr>
            <a:ln w="31750">
              <a:solidFill>
                <a:srgbClr val="4F81BD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BC-7442-9D9A-D30EDADEDC54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BC-7442-9D9A-D30EDADEDC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'HIV+ men'!$B$1:$S$1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'HIV+ men'!$B$3:$S$3</c:f>
              <c:numCache>
                <c:formatCode>General</c:formatCode>
                <c:ptCount val="18"/>
                <c:pt idx="0" formatCode="0.0%">
                  <c:v>0.82899999999999996</c:v>
                </c:pt>
                <c:pt idx="2" formatCode="0.0%">
                  <c:v>0.90600000000000003</c:v>
                </c:pt>
                <c:pt idx="4" formatCode="0.0%">
                  <c:v>0.95699999999999996</c:v>
                </c:pt>
                <c:pt idx="6" formatCode="0.0%">
                  <c:v>0.8</c:v>
                </c:pt>
                <c:pt idx="8" formatCode="0.0%">
                  <c:v>0.87</c:v>
                </c:pt>
                <c:pt idx="10" formatCode="0.0%">
                  <c:v>0.80800000000000005</c:v>
                </c:pt>
                <c:pt idx="12" formatCode="0.0%">
                  <c:v>0.96299999999999997</c:v>
                </c:pt>
                <c:pt idx="13" formatCode="0.0%">
                  <c:v>0.92600000000000005</c:v>
                </c:pt>
                <c:pt idx="15" formatCode="0.0%">
                  <c:v>1</c:v>
                </c:pt>
                <c:pt idx="17" formatCode="0.0%">
                  <c:v>0.97799999999999998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BC-7442-9D9A-D30EDADED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304640"/>
        <c:axId val="130318720"/>
      </c:lineChart>
      <c:catAx>
        <c:axId val="1303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318720"/>
        <c:crosses val="autoZero"/>
        <c:auto val="1"/>
        <c:lblAlgn val="ctr"/>
        <c:lblOffset val="100"/>
        <c:noMultiLvlLbl val="0"/>
      </c:catAx>
      <c:valAx>
        <c:axId val="130318720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3030464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277772071969264"/>
          <c:y val="0.36769862511255164"/>
          <c:w val="0.26497641599147931"/>
          <c:h val="0.20622989986068652"/>
        </c:manualLayout>
      </c:layout>
      <c:overlay val="0"/>
      <c:spPr>
        <a:ln>
          <a:noFill/>
        </a:ln>
      </c:spPr>
    </c:legend>
    <c:plotVisOnly val="1"/>
    <c:dispBlanksAs val="span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aseline="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'PEP PrEP'!$A$3</c:f>
              <c:strCache>
                <c:ptCount val="1"/>
                <c:pt idx="0">
                  <c:v>Aware of PrEP (all men)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40-DD4F-BDA7-CF878524522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40-DD4F-BDA7-CF878524522F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40-DD4F-BDA7-CF878524522F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40-DD4F-BDA7-CF87852452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'PEP PrEP'!$H$1:$O$1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'PEP PrEP'!$H$3:$O$3</c:f>
              <c:numCache>
                <c:formatCode>General</c:formatCode>
                <c:ptCount val="8"/>
                <c:pt idx="0" formatCode="0.0%">
                  <c:v>0.32500000000000001</c:v>
                </c:pt>
                <c:pt idx="2" formatCode="0.0%">
                  <c:v>0.60199999999999998</c:v>
                </c:pt>
                <c:pt idx="3" formatCode="0.0%">
                  <c:v>0.67800000000000005</c:v>
                </c:pt>
                <c:pt idx="5" formatCode="0.0%">
                  <c:v>0.90300000000000002</c:v>
                </c:pt>
                <c:pt idx="7" formatCode="0.0%">
                  <c:v>0.95099999999999996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840-DD4F-BDA7-CF878524522F}"/>
            </c:ext>
          </c:extLst>
        </c:ser>
        <c:ser>
          <c:idx val="3"/>
          <c:order val="1"/>
          <c:tx>
            <c:strRef>
              <c:f>'PEP PrEP'!$A$5</c:f>
              <c:strCache>
                <c:ptCount val="1"/>
                <c:pt idx="0">
                  <c:v>Used PrEP (non-HIV-positive)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40-DD4F-BDA7-CF878524522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'PEP PrEP'!$H$1:$O$1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'PEP PrEP'!$H$5:$O$5</c:f>
              <c:numCache>
                <c:formatCode>General</c:formatCode>
                <c:ptCount val="8"/>
                <c:pt idx="0" formatCode="0.0%">
                  <c:v>1.9E-2</c:v>
                </c:pt>
                <c:pt idx="2" formatCode="0.0%">
                  <c:v>1.2E-2</c:v>
                </c:pt>
                <c:pt idx="3" formatCode="0.0%">
                  <c:v>4.4999999999999998E-2</c:v>
                </c:pt>
                <c:pt idx="5" formatCode="0.0%">
                  <c:v>0.251</c:v>
                </c:pt>
                <c:pt idx="7" formatCode="0.0%">
                  <c:v>0.27800000000000002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840-DD4F-BDA7-CF8785245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999040"/>
        <c:axId val="131081728"/>
      </c:lineChart>
      <c:catAx>
        <c:axId val="13099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081728"/>
        <c:crosses val="autoZero"/>
        <c:auto val="1"/>
        <c:lblAlgn val="ctr"/>
        <c:lblOffset val="100"/>
        <c:noMultiLvlLbl val="0"/>
      </c:catAx>
      <c:valAx>
        <c:axId val="131081728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crossAx val="130999040"/>
        <c:crosses val="autoZero"/>
        <c:crossBetween val="between"/>
      </c:valAx>
    </c:plotArea>
    <c:legend>
      <c:legendPos val="r"/>
      <c:overlay val="0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1600" baseline="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'PEP PrEP'!$C$29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F0-084D-A23B-A80F3771E7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'PEP PrEP'!$B$30:$B$34</c:f>
              <c:strCache>
                <c:ptCount val="5"/>
                <c:pt idx="0">
                  <c:v>Sydney</c:v>
                </c:pt>
                <c:pt idx="1">
                  <c:v>Melbourne</c:v>
                </c:pt>
                <c:pt idx="2">
                  <c:v>Queensland</c:v>
                </c:pt>
                <c:pt idx="3">
                  <c:v>Canberra</c:v>
                </c:pt>
                <c:pt idx="4">
                  <c:v>Perth</c:v>
                </c:pt>
              </c:strCache>
            </c:strRef>
          </c:cat>
          <c:val>
            <c:numRef>
              <c:f>'PEP PrEP'!$C$30:$C$34</c:f>
              <c:numCache>
                <c:formatCode>0.0%</c:formatCode>
                <c:ptCount val="5"/>
                <c:pt idx="0">
                  <c:v>0.29799999999999999</c:v>
                </c:pt>
                <c:pt idx="1">
                  <c:v>0.372</c:v>
                </c:pt>
                <c:pt idx="2">
                  <c:v>0.22900000000000001</c:v>
                </c:pt>
                <c:pt idx="3">
                  <c:v>0.25600000000000001</c:v>
                </c:pt>
                <c:pt idx="4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0-084D-A23B-A80F3771E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245823"/>
        <c:axId val="277006783"/>
      </c:barChart>
      <c:catAx>
        <c:axId val="27724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06783"/>
        <c:crosses val="autoZero"/>
        <c:auto val="1"/>
        <c:lblAlgn val="ctr"/>
        <c:lblOffset val="100"/>
        <c:noMultiLvlLbl val="0"/>
      </c:catAx>
      <c:valAx>
        <c:axId val="277006783"/>
        <c:scaling>
          <c:orientation val="minMax"/>
          <c:max val="0.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24582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CAIC!$A$48</c:f>
              <c:strCache>
                <c:ptCount val="1"/>
                <c:pt idx="0">
                  <c:v>No anal intercourse</c:v>
                </c:pt>
              </c:strCache>
            </c:strRef>
          </c:tx>
          <c:spPr>
            <a:solidFill>
              <a:srgbClr val="3B64AD"/>
            </a:solidFill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12-304F-BA2F-6105231615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2-304F-BA2F-6105231615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12-304F-BA2F-6105231615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D12-304F-BA2F-6105231615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CAIC!$B$48:$I$48</c:f>
              <c:numCache>
                <c:formatCode>0.0%</c:formatCode>
                <c:ptCount val="8"/>
                <c:pt idx="0">
                  <c:v>0.23</c:v>
                </c:pt>
                <c:pt idx="1">
                  <c:v>0.215</c:v>
                </c:pt>
                <c:pt idx="2">
                  <c:v>0.20200000000000001</c:v>
                </c:pt>
                <c:pt idx="3">
                  <c:v>0.191</c:v>
                </c:pt>
                <c:pt idx="4">
                  <c:v>0.17899999999999999</c:v>
                </c:pt>
                <c:pt idx="5">
                  <c:v>0.17199999999999999</c:v>
                </c:pt>
                <c:pt idx="6">
                  <c:v>0.156</c:v>
                </c:pt>
                <c:pt idx="7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2-304F-BA2F-610523161545}"/>
            </c:ext>
          </c:extLst>
        </c:ser>
        <c:ser>
          <c:idx val="1"/>
          <c:order val="1"/>
          <c:tx>
            <c:strRef>
              <c:f>CAIC!$A$49</c:f>
              <c:strCache>
                <c:ptCount val="1"/>
                <c:pt idx="0">
                  <c:v>Consistent condom use</c:v>
                </c:pt>
              </c:strCache>
            </c:strRef>
          </c:tx>
          <c:spPr>
            <a:solidFill>
              <a:srgbClr val="90CE4F"/>
            </a:solidFill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12-304F-BA2F-6105231615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12-304F-BA2F-6105231615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12-304F-BA2F-6105231615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D12-304F-BA2F-6105231615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CAIC!$B$49:$I$49</c:f>
              <c:numCache>
                <c:formatCode>0.0%</c:formatCode>
                <c:ptCount val="8"/>
                <c:pt idx="0">
                  <c:v>0.42499999999999999</c:v>
                </c:pt>
                <c:pt idx="1">
                  <c:v>0.38700000000000001</c:v>
                </c:pt>
                <c:pt idx="2">
                  <c:v>0.44</c:v>
                </c:pt>
                <c:pt idx="3">
                  <c:v>0.437</c:v>
                </c:pt>
                <c:pt idx="4">
                  <c:v>0.4</c:v>
                </c:pt>
                <c:pt idx="5">
                  <c:v>0.38100000000000001</c:v>
                </c:pt>
                <c:pt idx="6">
                  <c:v>0.21099999999999999</c:v>
                </c:pt>
                <c:pt idx="7">
                  <c:v>0.19699999999999998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12-304F-BA2F-610523161545}"/>
            </c:ext>
          </c:extLst>
        </c:ser>
        <c:ser>
          <c:idx val="2"/>
          <c:order val="2"/>
          <c:tx>
            <c:strRef>
              <c:f>CAIC!$A$50</c:f>
              <c:strCache>
                <c:ptCount val="1"/>
                <c:pt idx="0">
                  <c:v>CAIC: HIV-positive on treatment with undetectable viral load</c:v>
                </c:pt>
              </c:strCache>
            </c:strRef>
          </c:tx>
          <c:spPr>
            <a:solidFill>
              <a:srgbClr val="5B9BD5"/>
            </a:solidFill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12-304F-BA2F-6105231615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12-304F-BA2F-6105231615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12-304F-BA2F-610523161545}"/>
                </c:ext>
              </c:extLst>
            </c:dLbl>
            <c:dLbl>
              <c:idx val="4"/>
              <c:layout>
                <c:manualLayout>
                  <c:x val="-4.428290228876519E-17"/>
                  <c:y val="2.334913996568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D12-304F-BA2F-6105231615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D12-304F-BA2F-6105231615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CAIC!$B$50:$I$50</c:f>
              <c:numCache>
                <c:formatCode>0.0%</c:formatCode>
                <c:ptCount val="8"/>
                <c:pt idx="0">
                  <c:v>1.7999999999999999E-2</c:v>
                </c:pt>
                <c:pt idx="1">
                  <c:v>0.01</c:v>
                </c:pt>
                <c:pt idx="2">
                  <c:v>1.4E-2</c:v>
                </c:pt>
                <c:pt idx="3">
                  <c:v>1.7000000000000001E-2</c:v>
                </c:pt>
                <c:pt idx="4">
                  <c:v>0.03</c:v>
                </c:pt>
                <c:pt idx="5">
                  <c:v>3.1E-2</c:v>
                </c:pt>
                <c:pt idx="6">
                  <c:v>1.2E-2</c:v>
                </c:pt>
                <c:pt idx="7">
                  <c:v>1.8000000000000002E-2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12-304F-BA2F-610523161545}"/>
            </c:ext>
          </c:extLst>
        </c:ser>
        <c:ser>
          <c:idx val="3"/>
          <c:order val="3"/>
          <c:tx>
            <c:strRef>
              <c:f>CAIC!$A$51</c:f>
              <c:strCache>
                <c:ptCount val="1"/>
                <c:pt idx="0">
                  <c:v>CAIC: HIV-negative on PrEP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12-304F-BA2F-6105231615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12-304F-BA2F-6105231615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12-304F-BA2F-6105231615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12-304F-BA2F-610523161545}"/>
                </c:ext>
              </c:extLst>
            </c:dLbl>
            <c:dLbl>
              <c:idx val="4"/>
              <c:layout>
                <c:manualLayout>
                  <c:x val="-1.2077294685990338E-3"/>
                  <c:y val="-2.9186424957105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D12-304F-BA2F-6105231615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D12-304F-BA2F-6105231615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CAIC!$B$51:$I$51</c:f>
              <c:numCache>
                <c:formatCode>General</c:formatCode>
                <c:ptCount val="8"/>
                <c:pt idx="3" formatCode="0.0%">
                  <c:v>6.0000000000000001E-3</c:v>
                </c:pt>
                <c:pt idx="4" formatCode="0.0%">
                  <c:v>1.2999999999999999E-2</c:v>
                </c:pt>
                <c:pt idx="5" formatCode="0.0%">
                  <c:v>5.0999999999999997E-2</c:v>
                </c:pt>
                <c:pt idx="6" formatCode="0.0%">
                  <c:v>0.29199999999999998</c:v>
                </c:pt>
                <c:pt idx="7" formatCode="0.0%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D12-304F-BA2F-610523161545}"/>
            </c:ext>
          </c:extLst>
        </c:ser>
        <c:ser>
          <c:idx val="4"/>
          <c:order val="4"/>
          <c:tx>
            <c:strRef>
              <c:f>CAIC!$A$52</c:f>
              <c:strCache>
                <c:ptCount val="1"/>
                <c:pt idx="0">
                  <c:v>CAIC: HIV-positive not on treatment or detectable viral load</c:v>
                </c:pt>
              </c:strCache>
            </c:strRef>
          </c:tx>
          <c:spPr>
            <a:solidFill>
              <a:srgbClr val="F89646"/>
            </a:solidFill>
          </c:spPr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CAIC!$B$52:$I$52</c:f>
              <c:numCache>
                <c:formatCode>0.0%</c:formatCode>
                <c:ptCount val="8"/>
                <c:pt idx="0">
                  <c:v>0.06</c:v>
                </c:pt>
                <c:pt idx="1">
                  <c:v>1.6E-2</c:v>
                </c:pt>
                <c:pt idx="2">
                  <c:v>2E-3</c:v>
                </c:pt>
                <c:pt idx="3">
                  <c:v>6.0000000000000001E-3</c:v>
                </c:pt>
                <c:pt idx="4">
                  <c:v>8.9999999999999993E-3</c:v>
                </c:pt>
                <c:pt idx="5">
                  <c:v>0</c:v>
                </c:pt>
                <c:pt idx="6">
                  <c:v>0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12-304F-BA2F-610523161545}"/>
            </c:ext>
          </c:extLst>
        </c:ser>
        <c:ser>
          <c:idx val="5"/>
          <c:order val="5"/>
          <c:tx>
            <c:strRef>
              <c:f>CAIC!$A$53</c:f>
              <c:strCache>
                <c:ptCount val="1"/>
                <c:pt idx="0">
                  <c:v>CAIC (only insertive): HIV-negative/untested not on PrEP</c:v>
                </c:pt>
              </c:strCache>
            </c:strRef>
          </c:tx>
          <c:spPr>
            <a:solidFill>
              <a:srgbClr val="C04F4D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12-304F-BA2F-6105231615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12-304F-BA2F-6105231615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12-304F-BA2F-6105231615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D12-304F-BA2F-6105231615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CAIC!$B$53:$I$53</c:f>
              <c:numCache>
                <c:formatCode>0.0%</c:formatCode>
                <c:ptCount val="8"/>
                <c:pt idx="0">
                  <c:v>0.06</c:v>
                </c:pt>
                <c:pt idx="1">
                  <c:v>0.114</c:v>
                </c:pt>
                <c:pt idx="2">
                  <c:v>9.2999999999999999E-2</c:v>
                </c:pt>
                <c:pt idx="3">
                  <c:v>0.105</c:v>
                </c:pt>
                <c:pt idx="4">
                  <c:v>0.107</c:v>
                </c:pt>
                <c:pt idx="5">
                  <c:v>0.11899999999999999</c:v>
                </c:pt>
                <c:pt idx="6">
                  <c:v>0.10199999999999999</c:v>
                </c:pt>
                <c:pt idx="7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D12-304F-BA2F-610523161545}"/>
            </c:ext>
          </c:extLst>
        </c:ser>
        <c:ser>
          <c:idx val="6"/>
          <c:order val="6"/>
          <c:tx>
            <c:strRef>
              <c:f>CAIC!$A$54</c:f>
              <c:strCache>
                <c:ptCount val="1"/>
                <c:pt idx="0">
                  <c:v>CAIC (any receptive): HIV-negative/untested not on PrEP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D12-304F-BA2F-61052316154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12-304F-BA2F-61052316154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D12-304F-BA2F-61052316154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D12-304F-BA2F-6105231615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CAIC!$B$54:$I$54</c:f>
              <c:numCache>
                <c:formatCode>0.0%</c:formatCode>
                <c:ptCount val="8"/>
                <c:pt idx="0">
                  <c:v>0.255</c:v>
                </c:pt>
                <c:pt idx="1">
                  <c:v>0.25900000000000001</c:v>
                </c:pt>
                <c:pt idx="2">
                  <c:v>0.249</c:v>
                </c:pt>
                <c:pt idx="3">
                  <c:v>0.24199999999999999</c:v>
                </c:pt>
                <c:pt idx="4">
                  <c:v>0.26200000000000001</c:v>
                </c:pt>
                <c:pt idx="5">
                  <c:v>0.25</c:v>
                </c:pt>
                <c:pt idx="6">
                  <c:v>0.22800000000000001</c:v>
                </c:pt>
                <c:pt idx="7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D12-304F-BA2F-610523161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366272"/>
        <c:axId val="131368064"/>
      </c:areaChart>
      <c:catAx>
        <c:axId val="13136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368064"/>
        <c:crosses val="autoZero"/>
        <c:auto val="1"/>
        <c:lblAlgn val="ctr"/>
        <c:lblOffset val="100"/>
        <c:noMultiLvlLbl val="0"/>
      </c:catAx>
      <c:valAx>
        <c:axId val="131368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1366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003385446384423"/>
          <c:y val="8.4531010921238478E-2"/>
          <c:w val="0.31271976872456159"/>
          <c:h val="0.7959142682089968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400" baseline="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CAIC!$A$48</c:f>
              <c:strCache>
                <c:ptCount val="1"/>
                <c:pt idx="0">
                  <c:v>No anal intercourse</c:v>
                </c:pt>
              </c:strCache>
            </c:strRef>
          </c:tx>
          <c:spPr>
            <a:solidFill>
              <a:srgbClr val="3B64AD"/>
            </a:solidFill>
          </c:spPr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CAIC!$B$48:$I$48</c:f>
              <c:numCache>
                <c:formatCode>0.0%</c:formatCode>
                <c:ptCount val="8"/>
                <c:pt idx="0">
                  <c:v>0.23</c:v>
                </c:pt>
                <c:pt idx="1">
                  <c:v>0.215</c:v>
                </c:pt>
                <c:pt idx="2">
                  <c:v>0.20200000000000001</c:v>
                </c:pt>
                <c:pt idx="3">
                  <c:v>0.191</c:v>
                </c:pt>
                <c:pt idx="4">
                  <c:v>0.17899999999999999</c:v>
                </c:pt>
                <c:pt idx="5">
                  <c:v>0.17199999999999999</c:v>
                </c:pt>
                <c:pt idx="6">
                  <c:v>0.156</c:v>
                </c:pt>
                <c:pt idx="7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2-304F-BA2F-610523161545}"/>
            </c:ext>
          </c:extLst>
        </c:ser>
        <c:ser>
          <c:idx val="1"/>
          <c:order val="1"/>
          <c:tx>
            <c:strRef>
              <c:f>CAIC!$A$49</c:f>
              <c:strCache>
                <c:ptCount val="1"/>
                <c:pt idx="0">
                  <c:v>Consistent condom use</c:v>
                </c:pt>
              </c:strCache>
            </c:strRef>
          </c:tx>
          <c:spPr>
            <a:solidFill>
              <a:srgbClr val="90CE4F"/>
            </a:solidFill>
          </c:spPr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CAIC!$B$49:$I$49</c:f>
              <c:numCache>
                <c:formatCode>0.0%</c:formatCode>
                <c:ptCount val="8"/>
                <c:pt idx="0">
                  <c:v>0.42499999999999999</c:v>
                </c:pt>
                <c:pt idx="1">
                  <c:v>0.38700000000000001</c:v>
                </c:pt>
                <c:pt idx="2">
                  <c:v>0.44</c:v>
                </c:pt>
                <c:pt idx="3">
                  <c:v>0.437</c:v>
                </c:pt>
                <c:pt idx="4">
                  <c:v>0.4</c:v>
                </c:pt>
                <c:pt idx="5">
                  <c:v>0.38100000000000001</c:v>
                </c:pt>
                <c:pt idx="6">
                  <c:v>0.21099999999999999</c:v>
                </c:pt>
                <c:pt idx="7">
                  <c:v>0.19699999999999998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12-304F-BA2F-610523161545}"/>
            </c:ext>
          </c:extLst>
        </c:ser>
        <c:ser>
          <c:idx val="2"/>
          <c:order val="2"/>
          <c:tx>
            <c:strRef>
              <c:f>CAIC!$A$50</c:f>
              <c:strCache>
                <c:ptCount val="1"/>
                <c:pt idx="0">
                  <c:v>CAIC: HIV-positive on treatment with undetectable viral load</c:v>
                </c:pt>
              </c:strCache>
            </c:strRef>
          </c:tx>
          <c:spPr>
            <a:solidFill>
              <a:srgbClr val="5B9BD5"/>
            </a:solidFill>
          </c:spPr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CAIC!$B$50:$I$50</c:f>
              <c:numCache>
                <c:formatCode>0.0%</c:formatCode>
                <c:ptCount val="8"/>
                <c:pt idx="0">
                  <c:v>1.7999999999999999E-2</c:v>
                </c:pt>
                <c:pt idx="1">
                  <c:v>0.01</c:v>
                </c:pt>
                <c:pt idx="2">
                  <c:v>1.4E-2</c:v>
                </c:pt>
                <c:pt idx="3">
                  <c:v>1.7000000000000001E-2</c:v>
                </c:pt>
                <c:pt idx="4">
                  <c:v>0.03</c:v>
                </c:pt>
                <c:pt idx="5">
                  <c:v>3.1E-2</c:v>
                </c:pt>
                <c:pt idx="6">
                  <c:v>1.2E-2</c:v>
                </c:pt>
                <c:pt idx="7">
                  <c:v>1.8000000000000002E-2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12-304F-BA2F-610523161545}"/>
            </c:ext>
          </c:extLst>
        </c:ser>
        <c:ser>
          <c:idx val="3"/>
          <c:order val="3"/>
          <c:tx>
            <c:strRef>
              <c:f>CAIC!$A$51</c:f>
              <c:strCache>
                <c:ptCount val="1"/>
                <c:pt idx="0">
                  <c:v>CAIC: HIV-negative on PrEP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CAIC!$B$51:$I$51</c:f>
              <c:numCache>
                <c:formatCode>General</c:formatCode>
                <c:ptCount val="8"/>
                <c:pt idx="3" formatCode="0.0%">
                  <c:v>6.0000000000000001E-3</c:v>
                </c:pt>
                <c:pt idx="4" formatCode="0.0%">
                  <c:v>1.2999999999999999E-2</c:v>
                </c:pt>
                <c:pt idx="5" formatCode="0.0%">
                  <c:v>5.0999999999999997E-2</c:v>
                </c:pt>
                <c:pt idx="6" formatCode="0.0%">
                  <c:v>0.29199999999999998</c:v>
                </c:pt>
                <c:pt idx="7" formatCode="0.0%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D12-304F-BA2F-610523161545}"/>
            </c:ext>
          </c:extLst>
        </c:ser>
        <c:ser>
          <c:idx val="4"/>
          <c:order val="4"/>
          <c:tx>
            <c:strRef>
              <c:f>CAIC!$A$52</c:f>
              <c:strCache>
                <c:ptCount val="1"/>
                <c:pt idx="0">
                  <c:v>CAIC: HIV-positive not on treatment or detectable viral load</c:v>
                </c:pt>
              </c:strCache>
            </c:strRef>
          </c:tx>
          <c:spPr>
            <a:solidFill>
              <a:srgbClr val="F89646"/>
            </a:solidFill>
          </c:spPr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CAIC!$B$52:$I$52</c:f>
              <c:numCache>
                <c:formatCode>0.0%</c:formatCode>
                <c:ptCount val="8"/>
                <c:pt idx="0">
                  <c:v>0.06</c:v>
                </c:pt>
                <c:pt idx="1">
                  <c:v>1.6E-2</c:v>
                </c:pt>
                <c:pt idx="2">
                  <c:v>2E-3</c:v>
                </c:pt>
                <c:pt idx="3">
                  <c:v>6.0000000000000001E-3</c:v>
                </c:pt>
                <c:pt idx="4">
                  <c:v>8.9999999999999993E-3</c:v>
                </c:pt>
                <c:pt idx="5">
                  <c:v>0</c:v>
                </c:pt>
                <c:pt idx="6">
                  <c:v>0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D12-304F-BA2F-610523161545}"/>
            </c:ext>
          </c:extLst>
        </c:ser>
        <c:ser>
          <c:idx val="5"/>
          <c:order val="5"/>
          <c:tx>
            <c:strRef>
              <c:f>CAIC!$A$53</c:f>
              <c:strCache>
                <c:ptCount val="1"/>
                <c:pt idx="0">
                  <c:v>CAIC (only insertive): HIV-negative/untested not on PrEP</c:v>
                </c:pt>
              </c:strCache>
            </c:strRef>
          </c:tx>
          <c:spPr>
            <a:solidFill>
              <a:srgbClr val="C04F4D"/>
            </a:solidFill>
            <a:ln w="25400">
              <a:noFill/>
            </a:ln>
          </c:spPr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CAIC!$B$53:$I$53</c:f>
              <c:numCache>
                <c:formatCode>0.0%</c:formatCode>
                <c:ptCount val="8"/>
                <c:pt idx="0">
                  <c:v>0.06</c:v>
                </c:pt>
                <c:pt idx="1">
                  <c:v>0.114</c:v>
                </c:pt>
                <c:pt idx="2">
                  <c:v>9.2999999999999999E-2</c:v>
                </c:pt>
                <c:pt idx="3">
                  <c:v>0.105</c:v>
                </c:pt>
                <c:pt idx="4">
                  <c:v>0.107</c:v>
                </c:pt>
                <c:pt idx="5">
                  <c:v>0.11899999999999999</c:v>
                </c:pt>
                <c:pt idx="6">
                  <c:v>0.10199999999999999</c:v>
                </c:pt>
                <c:pt idx="7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D12-304F-BA2F-610523161545}"/>
            </c:ext>
          </c:extLst>
        </c:ser>
        <c:ser>
          <c:idx val="6"/>
          <c:order val="6"/>
          <c:tx>
            <c:strRef>
              <c:f>CAIC!$A$54</c:f>
              <c:strCache>
                <c:ptCount val="1"/>
                <c:pt idx="0">
                  <c:v>CAIC (any receptive): HIV-negative/untested not on PrEP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cat>
            <c:numRef>
              <c:f>CAIC!$B$47:$I$47</c:f>
              <c:numCache>
                <c:formatCode>General</c:formatCode>
                <c:ptCount val="8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</c:numCache>
            </c:numRef>
          </c:cat>
          <c:val>
            <c:numRef>
              <c:f>CAIC!$B$54:$I$54</c:f>
              <c:numCache>
                <c:formatCode>0.0%</c:formatCode>
                <c:ptCount val="8"/>
                <c:pt idx="0">
                  <c:v>0.255</c:v>
                </c:pt>
                <c:pt idx="1">
                  <c:v>0.25900000000000001</c:v>
                </c:pt>
                <c:pt idx="2">
                  <c:v>0.249</c:v>
                </c:pt>
                <c:pt idx="3">
                  <c:v>0.24199999999999999</c:v>
                </c:pt>
                <c:pt idx="4">
                  <c:v>0.26200000000000001</c:v>
                </c:pt>
                <c:pt idx="5">
                  <c:v>0.25</c:v>
                </c:pt>
                <c:pt idx="6">
                  <c:v>0.22800000000000001</c:v>
                </c:pt>
                <c:pt idx="7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D12-304F-BA2F-610523161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366272"/>
        <c:axId val="131368064"/>
      </c:areaChart>
      <c:catAx>
        <c:axId val="13136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368064"/>
        <c:crosses val="autoZero"/>
        <c:auto val="1"/>
        <c:lblAlgn val="ctr"/>
        <c:lblOffset val="100"/>
        <c:noMultiLvlLbl val="0"/>
      </c:catAx>
      <c:valAx>
        <c:axId val="131368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1366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177298489862683"/>
          <c:y val="0.12247336336547517"/>
          <c:w val="0.29098063828977899"/>
          <c:h val="0.8017515532004178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400" baseline="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0.19152</cdr:x>
      <cdr:y>0.4023</cdr:y>
    </cdr:from>
    <cdr:to>
      <cdr:x>0.63011</cdr:x>
      <cdr:y>0.85287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4475" y="1666874"/>
          <a:ext cx="5185757" cy="1866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400" dirty="0"/>
            <a:t>Warning:</a:t>
          </a:r>
          <a:r>
            <a:rPr lang="en-AU" sz="1400" baseline="0" dirty="0"/>
            <a:t> small number of HIV-positive men </a:t>
          </a:r>
          <a:br>
            <a:rPr lang="en-AU" sz="1400" baseline="0" dirty="0"/>
          </a:br>
          <a:r>
            <a:rPr lang="en-AU" sz="1400" baseline="0" dirty="0"/>
            <a:t>(n=20-50 </a:t>
          </a:r>
          <a:r>
            <a:rPr lang="en-AU" sz="1400" dirty="0"/>
            <a:t>p</a:t>
          </a:r>
          <a:r>
            <a:rPr lang="en-AU" sz="1400" baseline="0" dirty="0"/>
            <a:t>er year) in the survey.</a:t>
          </a:r>
          <a:endParaRPr lang="en-AU" sz="1400" dirty="0"/>
        </a:p>
        <a:p xmlns:a="http://schemas.openxmlformats.org/drawingml/2006/main">
          <a:endParaRPr lang="en-AU" sz="1400" dirty="0"/>
        </a:p>
        <a:p xmlns:a="http://schemas.openxmlformats.org/drawingml/2006/main">
          <a:r>
            <a:rPr lang="en-AU" sz="1400" dirty="0"/>
            <a:t>Proportion on treatment</a:t>
          </a:r>
          <a:r>
            <a:rPr lang="en-AU" sz="1400" baseline="0" dirty="0"/>
            <a:t> has increased (consistent with other states).</a:t>
          </a:r>
          <a:br>
            <a:rPr lang="en-AU" sz="1400" baseline="0" dirty="0"/>
          </a:br>
          <a:endParaRPr lang="en-AU" sz="1400" baseline="0" dirty="0"/>
        </a:p>
        <a:p xmlns:a="http://schemas.openxmlformats.org/drawingml/2006/main">
          <a:r>
            <a:rPr lang="en-AU" sz="1400" baseline="0" dirty="0"/>
            <a:t>Proportion of men on ART with an undetectable viral load has varied, but reached </a:t>
          </a:r>
          <a:r>
            <a:rPr lang="en-AU" sz="1400" dirty="0"/>
            <a:t>97.8</a:t>
          </a:r>
          <a:r>
            <a:rPr lang="en-AU" sz="1400" baseline="0" dirty="0"/>
            <a:t>% in 2021.</a:t>
          </a:r>
        </a:p>
        <a:p xmlns:a="http://schemas.openxmlformats.org/drawingml/2006/main">
          <a:endParaRPr lang="en-A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0.73536</cdr:x>
      <cdr:y>0.66758</cdr:y>
    </cdr:from>
    <cdr:to>
      <cdr:x>0.97652</cdr:x>
      <cdr:y>0.93096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E5E64F-153B-4CAC-8919-0FB129E25C60}"/>
            </a:ext>
          </a:extLst>
        </cdr:cNvPr>
        <cdr:cNvSpPr txBox="1"/>
      </cdr:nvSpPr>
      <cdr:spPr>
        <a:xfrm xmlns:a="http://schemas.openxmlformats.org/drawingml/2006/main">
          <a:off x="7732776" y="2904872"/>
          <a:ext cx="2535936" cy="114604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600" dirty="0"/>
            <a:t>Among PrEP users, on demand/event driven use increased from 11% in 2019 to 21% in 2021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0.68688</cdr:x>
      <cdr:y>0.85898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2B7FC24-BF0D-475C-16CC-81A334B1A641}"/>
            </a:ext>
          </a:extLst>
        </cdr:cNvPr>
        <cdr:cNvSpPr txBox="1"/>
      </cdr:nvSpPr>
      <cdr:spPr>
        <a:xfrm xmlns:a="http://schemas.openxmlformats.org/drawingml/2006/main">
          <a:off x="7222958" y="3737727"/>
          <a:ext cx="3292642" cy="613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400" dirty="0"/>
            <a:t>CAIC = condomless anal intercourse with casual male partners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0.67493</cdr:x>
      <cdr:y>0.25757</cdr:y>
    </cdr:from>
    <cdr:to>
      <cdr:x>0.67493</cdr:x>
      <cdr:y>0.92439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2EF57AD-F22C-3D30-DE2B-C82B043ECFCA}"/>
            </a:ext>
          </a:extLst>
        </cdr:cNvPr>
        <cdr:cNvCxnSpPr/>
      </cdr:nvCxnSpPr>
      <cdr:spPr>
        <a:xfrm xmlns:a="http://schemas.openxmlformats.org/drawingml/2006/main" flipV="1">
          <a:off x="7097271" y="1120775"/>
          <a:ext cx="0" cy="2901553"/>
        </a:xfrm>
        <a:prstGeom xmlns:a="http://schemas.openxmlformats.org/drawingml/2006/main" prst="straightConnector1">
          <a:avLst/>
        </a:prstGeom>
        <a:ln xmlns:a="http://schemas.openxmlformats.org/drawingml/2006/main" w="60325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0.18234</cdr:x>
      <cdr:y>0.05212</cdr:y>
    </cdr:from>
    <cdr:to>
      <cdr:x>0.70655</cdr:x>
      <cdr:y>0.3279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3040" y="182880"/>
          <a:ext cx="4206240" cy="967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600" dirty="0"/>
            <a:t>Most</a:t>
          </a:r>
          <a:r>
            <a:rPr lang="en-AU" sz="1600" baseline="0" dirty="0"/>
            <a:t> </a:t>
          </a:r>
          <a:r>
            <a:rPr lang="en-AU" sz="1600" dirty="0"/>
            <a:t>common STIs in 2021 were chlamydia (12.3%), </a:t>
          </a:r>
          <a:br>
            <a:rPr lang="en-AU" sz="1600" dirty="0"/>
          </a:br>
          <a:r>
            <a:rPr lang="en-AU" sz="1600" dirty="0"/>
            <a:t>gonorrhoea (7.3%), and syphilis (3.7%)</a:t>
          </a:r>
          <a:r>
            <a:rPr lang="en-AU" sz="1600" baseline="0" dirty="0"/>
            <a:t>.</a:t>
          </a:r>
          <a:endParaRPr lang="en-AU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25C8D-C5AF-9F4F-9E24-5C2DC7275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E46C-AA4E-214A-A45C-A09C6AE0B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42EA-0DF9-924B-8435-17D563E57ACA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FBB1-2BB3-DA46-A158-0722D5A31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7EA5-B09A-264C-ABF4-E27232AD2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21C2-EC5F-E04A-AFC0-A1F418A5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5B6-3D2D-2944-B7F4-FE074C92CB41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ACD0-BE8A-3D4B-8E89-B0E6ACFF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52D8F1-025F-1B45-BD8A-D1664CE56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3346" y="-446589"/>
            <a:ext cx="7124888" cy="7674796"/>
          </a:xfrm>
          <a:prstGeom prst="rect">
            <a:avLst/>
          </a:prstGeom>
        </p:spPr>
      </p:pic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94800" y="5234359"/>
            <a:ext cx="1188000" cy="124024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B5D065-1196-9EA1-8F88-4C63547BC3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81573" y="14070"/>
            <a:ext cx="4680000" cy="8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0FF-0D07-44EF-BE91-92BA9AB775B9}" type="datetimeFigureOut">
              <a:rPr lang="en-AU" smtClean="0"/>
              <a:t>16/6/2022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2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0FF-0D07-44EF-BE91-92BA9AB775B9}" type="datetimeFigureOut">
              <a:rPr lang="en-AU" smtClean="0"/>
              <a:t>16/6/2022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0FF-0D07-44EF-BE91-92BA9AB775B9}" type="datetimeFigureOut">
              <a:rPr lang="en-AU" smtClean="0"/>
              <a:t>16/6/2022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32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0FF-0D07-44EF-BE91-92BA9AB775B9}" type="datetimeFigureOut">
              <a:rPr lang="en-AU" smtClean="0"/>
              <a:t>16/6/2022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74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0FF-0D07-44EF-BE91-92BA9AB775B9}" type="datetimeFigureOut">
              <a:rPr lang="en-AU" smtClean="0"/>
              <a:t>16/6/2022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38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167331" y="-354190"/>
            <a:ext cx="7756149" cy="8354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93600" y="5234358"/>
            <a:ext cx="1188000" cy="124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D9345-639F-5860-B7F6-B979244DC5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81573" y="14070"/>
            <a:ext cx="4680000" cy="8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 userDrawn="1"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A4A11-68D0-0342-99AF-D474A68AB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999759">
            <a:off x="1292068" y="-612610"/>
            <a:ext cx="5135041" cy="700233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102B7-B923-48C0-B0F1-C80681036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12668" y="6017457"/>
            <a:ext cx="4680000" cy="860920"/>
          </a:xfrm>
          <a:prstGeom prst="rect">
            <a:avLst/>
          </a:prstGeom>
        </p:spPr>
      </p:pic>
      <p:pic>
        <p:nvPicPr>
          <p:cNvPr id="10" name="Picture 9" descr="UNSW Sydney Logo">
            <a:extLst>
              <a:ext uri="{FF2B5EF4-FFF2-40B4-BE49-F238E27FC236}">
                <a16:creationId xmlns:a16="http://schemas.microsoft.com/office/drawing/2014/main" id="{4DB77A33-0E59-4712-A570-9E29BBE55A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0124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/>
            </a:lvl1pPr>
          </a:lstStyle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7F2438D1-4B4E-4F19-B565-4043F4D42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4E9F3-9DA5-BD70-8363-6ADF3CD3A6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68" y="5996618"/>
            <a:ext cx="4680000" cy="8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0" y="1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31078-F8F9-874A-9D19-CFDFD455C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597677">
            <a:off x="2348756" y="-999555"/>
            <a:ext cx="7882815" cy="9308122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792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CE38084D-6CDD-4A10-9241-23284AA398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0ED56-3AE1-D4CC-385A-718BF54012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68" y="5996618"/>
            <a:ext cx="4680000" cy="8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58CEE-1ED1-964F-9B8D-652B718B5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62306">
            <a:off x="-235180" y="860399"/>
            <a:ext cx="6021559" cy="814966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624400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9159"/>
            <a:ext cx="4680000" cy="860920"/>
          </a:xfrm>
          <a:prstGeom prst="rect">
            <a:avLst/>
          </a:prstGeom>
        </p:spPr>
      </p:pic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F5A4289F-26D1-4AFD-9C8F-E7BF087DE7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67021" y="5419759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3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0FF-0D07-44EF-BE91-92BA9AB775B9}" type="datetimeFigureOut">
              <a:rPr lang="en-AU" smtClean="0"/>
              <a:t>16/6/2022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17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0FF-0D07-44EF-BE91-92BA9AB775B9}" type="datetimeFigureOut">
              <a:rPr lang="en-AU" smtClean="0"/>
              <a:t>16/6/2022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20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0FF-0D07-44EF-BE91-92BA9AB775B9}" type="datetimeFigureOut">
              <a:rPr lang="en-AU" smtClean="0"/>
              <a:t>16/6/2022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80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9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1" r:id="rId4"/>
    <p:sldLayoutId id="2147483653" r:id="rId5"/>
    <p:sldLayoutId id="2147483650" r:id="rId6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0FF-0D07-44EF-BE91-92BA9AB775B9}" type="datetimeFigureOut">
              <a:rPr lang="en-AU" smtClean="0"/>
              <a:t>16/6/2022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EF7EA2-D124-438C-BF7A-68B3D68783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628157" y="6311900"/>
            <a:ext cx="2541096" cy="4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16/6/2022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FB36E4-6330-8448-2FA5-C4230D127B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628157" y="6311900"/>
            <a:ext cx="2541096" cy="4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.holt@unsw.edu.a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rts.unsw.edu.au/centre-social-research-health/our-projects/gay-community-periodic-survey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0152-CCCB-4170-9ECC-EC29A20A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813891"/>
            <a:ext cx="10075383" cy="3230218"/>
          </a:xfrm>
        </p:spPr>
        <p:txBody>
          <a:bodyPr/>
          <a:lstStyle/>
          <a:p>
            <a:r>
              <a:rPr lang="en-AU" sz="4800" dirty="0"/>
              <a:t>The impact of COVID-19 on gay and bisexual men’s HIV-related behaviour: results from the Perth Gay Community Periodic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4EBBF-FB59-4027-8091-64A514BA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5715000"/>
            <a:ext cx="4730400" cy="945000"/>
          </a:xfrm>
        </p:spPr>
        <p:txBody>
          <a:bodyPr>
            <a:normAutofit/>
          </a:bodyPr>
          <a:lstStyle/>
          <a:p>
            <a:r>
              <a:rPr lang="en-AU" dirty="0"/>
              <a:t>Martin Holt &amp; Curtis Chan</a:t>
            </a:r>
          </a:p>
          <a:p>
            <a:r>
              <a:rPr lang="en-AU" dirty="0">
                <a:hlinkClick r:id="rId2"/>
              </a:rPr>
              <a:t>m.holt@unsw.edu.au</a:t>
            </a:r>
            <a:endParaRPr lang="en-AU" dirty="0"/>
          </a:p>
          <a:p>
            <a:r>
              <a:rPr lang="en-AU" dirty="0"/>
              <a:t>@</a:t>
            </a:r>
            <a:r>
              <a:rPr lang="en-AU" dirty="0" err="1"/>
              <a:t>martinxholt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56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41C4F5-4771-BCBB-0D19-709F20A9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 use by </a:t>
            </a:r>
            <a:r>
              <a:rPr lang="en-AU"/>
              <a:t>GBM interstate </a:t>
            </a:r>
            <a:r>
              <a:rPr lang="en-AU" dirty="0"/>
              <a:t>(2021)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5C97C6-D233-1248-9D6B-46FEFD4A8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8061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01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554E90-2BB6-DCEB-C4BD-4D6A6E13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Sex with casual male partners (last 6m)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ED93F7E-DFF0-08C7-4879-EF18D03F6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8988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39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554E90-2BB6-DCEB-C4BD-4D6A6E13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Sex with casual male partners (last 6m)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ED93F7E-DFF0-08C7-4879-EF18D03F6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160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1EC729-7BCE-AEFB-5A9C-835EF55A4723}"/>
              </a:ext>
            </a:extLst>
          </p:cNvPr>
          <p:cNvSpPr txBox="1"/>
          <p:nvPr/>
        </p:nvSpPr>
        <p:spPr>
          <a:xfrm>
            <a:off x="8054004" y="2154634"/>
            <a:ext cx="350759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Net prevention coverage</a:t>
            </a:r>
          </a:p>
          <a:p>
            <a:r>
              <a:rPr lang="en-AU" dirty="0"/>
              <a:t>74.1% in 2021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807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1A0ABF-80B9-DAC6-F8B1-E6E257B1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STI testing and diagnoses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085BCAD-D468-DC08-AFA5-4C62D0701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4616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200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B921DE-F4EC-421A-7870-7E45B0C8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39C7E-2EDA-F093-388D-3E72B3E63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COVID-19 caused disruptions to gay/bi men’s employment and sexual behaviour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Vaccination uptake was high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HIV/STI testing frequency declined from 2019 to 2021, but STI diagnoses remained stable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HIV treatment remained consistently high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PrEP use continued to increase, with event-driven dosing playing a greater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‘Net prevention coverage’ increased but 1 in 4 GBM reported some risk of HIV with casual partners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25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2719-2895-8518-D7A0-149BEAF0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F485-6198-A4A7-4CB6-47DACC70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WAAC: Michael Atkinson, Tyler Morgan, Josephine </a:t>
            </a:r>
            <a:r>
              <a:rPr lang="en-AU" dirty="0" err="1"/>
              <a:t>Rayson</a:t>
            </a:r>
            <a:r>
              <a:rPr lang="en-AU" dirty="0"/>
              <a:t>, Sharmila Radha Krishnan, and the peer recruiters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Department of Health, Western Australia: Lisa Bastian, Melissa </a:t>
            </a:r>
            <a:r>
              <a:rPr lang="en-AU" dirty="0" err="1"/>
              <a:t>Coci</a:t>
            </a: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err="1"/>
              <a:t>SiREN</a:t>
            </a:r>
            <a:r>
              <a:rPr lang="en-AU" dirty="0"/>
              <a:t>, Curtin University: </a:t>
            </a:r>
            <a:r>
              <a:rPr lang="en-AU" dirty="0" err="1"/>
              <a:t>Roanna</a:t>
            </a:r>
            <a:r>
              <a:rPr lang="en-AU" dirty="0"/>
              <a:t> Lobo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Centre for Social Research in Health: Timothy </a:t>
            </a:r>
            <a:r>
              <a:rPr lang="en-AU" dirty="0" err="1"/>
              <a:t>Broady</a:t>
            </a:r>
            <a:r>
              <a:rPr lang="en-AU" dirty="0"/>
              <a:t>, James MacGibbon, </a:t>
            </a:r>
            <a:r>
              <a:rPr lang="en-AU" dirty="0" err="1"/>
              <a:t>Limin</a:t>
            </a:r>
            <a:r>
              <a:rPr lang="en-AU" dirty="0"/>
              <a:t> Mao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Kirby Institute: Ben </a:t>
            </a:r>
            <a:r>
              <a:rPr lang="en-AU" dirty="0" err="1"/>
              <a:t>Bavinton</a:t>
            </a:r>
            <a:r>
              <a:rPr lang="en-AU" dirty="0"/>
              <a:t>, Garrett </a:t>
            </a:r>
            <a:r>
              <a:rPr lang="en-AU" dirty="0" err="1"/>
              <a:t>Prestage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AC39A-B1F8-348A-0BFD-B52D958D0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" b="1507"/>
          <a:stretch/>
        </p:blipFill>
        <p:spPr>
          <a:xfrm>
            <a:off x="7709635" y="106304"/>
            <a:ext cx="4321807" cy="6070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99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7CC7E-72F7-4C4E-A10E-A0B0B0533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Repeated, cross-sectional, community-based survey on HIV and sexual health for gay and bisexual 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Conducted every ~2 years since 1998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Recruitment at gay venues and events conducted by WAAC during Perth Pride; online recruitment added in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In 2021, WAAC also ran online advertising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Partnership between CSRH, the Kirby Institute, WAAC, Curtin University and WA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Reports available from </a:t>
            </a:r>
            <a:r>
              <a:rPr lang="en-AU" dirty="0">
                <a:hlinkClick r:id="rId2"/>
              </a:rPr>
              <a:t>CSRH website</a:t>
            </a:r>
            <a:endParaRPr lang="en-AU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486A62-FBDA-9239-D5F9-F9AA541E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4" y="284617"/>
            <a:ext cx="2448643" cy="13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318D-0F17-2F71-1689-B0F85094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2021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E6A7-816E-ADA5-AB9F-BF3A5D39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60067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round conducted after COVID-19 emerged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1,013 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47% from venues/events, 53%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81% gay, 16% bisexual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67% Australian born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89% from greater Perth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50% university degree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66% full-time employed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4% Aboriginal or Torres Strait Islander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E0D27-CC0C-C5DE-960E-07B3CE070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" b="1507"/>
          <a:stretch/>
        </p:blipFill>
        <p:spPr>
          <a:xfrm>
            <a:off x="7709635" y="106304"/>
            <a:ext cx="4321807" cy="6070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65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1A53-29BF-6D0B-0CA4-E3ABD94E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COVID-19 impacts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9FDDF2-FBC2-6389-EC2D-0B3247152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19% had lost income or their job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42% had been tested for COVID-19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31% had reduced their no. of sexual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88% had two or more COVID-19 vaccine doses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Of former/current PrEP users: </a:t>
            </a:r>
          </a:p>
          <a:p>
            <a:pPr marL="687600" lvl="1" indent="-457200"/>
            <a:r>
              <a:rPr lang="en-AU" dirty="0"/>
              <a:t>70% had reduced use</a:t>
            </a:r>
          </a:p>
          <a:p>
            <a:pPr marL="687600" lvl="1" indent="-457200"/>
            <a:r>
              <a:rPr lang="en-AU" dirty="0"/>
              <a:t>8% had stopped due to COVID-19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386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54919D-4284-2D66-BDB4-CC1597B1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HIV testing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83BA95-E7EC-75F1-6011-4C238988C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454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30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A0DE-E074-6DE8-8D8A-7D9FEEC2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No. of HIV tests in previous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EBB1F1-36AD-A4FE-405A-B0B3C260DEF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0959118"/>
              </p:ext>
            </p:extLst>
          </p:nvPr>
        </p:nvGraphicFramePr>
        <p:xfrm>
          <a:off x="838200" y="1825625"/>
          <a:ext cx="45140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C359D3-E10F-1535-458A-0B7E27D4F59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098097"/>
              </p:ext>
            </p:extLst>
          </p:nvPr>
        </p:nvGraphicFramePr>
        <p:xfrm>
          <a:off x="5827776" y="1825625"/>
          <a:ext cx="55260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72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983F1-E8FB-108B-C31D-5E7EE94A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HIV status (2021)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657281"/>
              </p:ext>
            </p:extLst>
          </p:nvPr>
        </p:nvGraphicFramePr>
        <p:xfrm>
          <a:off x="838200" y="1439333"/>
          <a:ext cx="10515600" cy="473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86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C55AA9-0085-2CFB-AA23-13A73A23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HIV treatment and viral load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2B7FCF5-33D2-DD6C-9E5D-D5A5ACA74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742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6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0FFBED-0EE0-DB3D-875E-731FE717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 awareness and use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2128887-DFF8-ABD6-738D-0E424915B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2420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8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56114A-F1CC-A04A-8BFA-68894923A2B3}" vid="{58DB6A9F-C02C-7446-9F5D-75A0C293ECB7}"/>
    </a:ext>
  </a:extLst>
</a:theme>
</file>

<file path=ppt/theme/theme2.xml><?xml version="1.0" encoding="utf-8"?>
<a:theme xmlns:a="http://schemas.openxmlformats.org/drawingml/2006/main" name="1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56114A-F1CC-A04A-8BFA-68894923A2B3}" vid="{E9A336A9-D1A9-F64E-B0FE-8DBF0DE91F6F}"/>
    </a:ext>
  </a:extLst>
</a:theme>
</file>

<file path=ppt/theme/theme3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56114A-F1CC-A04A-8BFA-68894923A2B3}" vid="{45520374-5AAB-E344-AFC4-6D3758EF6EB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3305</TotalTime>
  <Words>517</Words>
  <Application>Microsoft Macintosh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Office Theme</vt:lpstr>
      <vt:lpstr>1_Custom Design</vt:lpstr>
      <vt:lpstr>2_Custom Design</vt:lpstr>
      <vt:lpstr>The impact of COVID-19 on gay and bisexual men’s HIV-related behaviour: results from the Perth Gay Community Periodic Survey</vt:lpstr>
      <vt:lpstr>PowerPoint Presentation</vt:lpstr>
      <vt:lpstr>The 2021 round</vt:lpstr>
      <vt:lpstr>COVID-19 impacts</vt:lpstr>
      <vt:lpstr>HIV testing</vt:lpstr>
      <vt:lpstr>No. of HIV tests in previous year</vt:lpstr>
      <vt:lpstr>HIV status (2021)</vt:lpstr>
      <vt:lpstr>HIV treatment and viral load</vt:lpstr>
      <vt:lpstr>PrEP awareness and use</vt:lpstr>
      <vt:lpstr>PrEP use by GBM interstate (2021)</vt:lpstr>
      <vt:lpstr>Sex with casual male partners (last 6m)</vt:lpstr>
      <vt:lpstr>Sex with casual male partners (last 6m)</vt:lpstr>
      <vt:lpstr>STI testing and diagnoses</vt:lpstr>
      <vt:lpstr>Summary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COVID-19 on gay and bisexual men’s HIV-related behaviour: results from the Perth Gay Community Periodic Survey</dc:title>
  <dc:creator>Martin Holt</dc:creator>
  <cp:lastModifiedBy>Martin Holt</cp:lastModifiedBy>
  <cp:revision>2</cp:revision>
  <dcterms:created xsi:type="dcterms:W3CDTF">2022-06-02T23:04:34Z</dcterms:created>
  <dcterms:modified xsi:type="dcterms:W3CDTF">2022-06-18T04:00:36Z</dcterms:modified>
</cp:coreProperties>
</file>